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759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12192000" cy="6858000"/>
  <p:notesSz cx="6858000" cy="9144000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e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4" autoAdjust="0"/>
  </p:normalViewPr>
  <p:slideViewPr>
    <p:cSldViewPr snapToGrid="0">
      <p:cViewPr varScale="1">
        <p:scale>
          <a:sx n="109" d="100"/>
          <a:sy n="109" d="100"/>
        </p:scale>
        <p:origin x="6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40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0FD0A943-8854-41FE-9350-782EED0BAE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80E7D37-411C-4767-8156-64A8C5630F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492CA-EB90-4B32-9D53-36FFCCDC7DC8}" type="datetime1">
              <a:rPr lang="it-IT" smtClean="0"/>
              <a:t>15/11/2024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45B7AC7-D7BE-4807-BB00-3B730B5F98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71A5ADD-BD74-4947-B733-39F1B4AE25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EF5D0-4AC6-4174-82C4-1BE06310F0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2690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7DBA2-7178-43F9-8642-2E381C72FC7F}" type="datetime1">
              <a:rPr lang="it-IT" smtClean="0"/>
              <a:pPr/>
              <a:t>15/11/2024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dirty="0"/>
              <a:t>Modificare gli stili del testo dello schema</a:t>
            </a:r>
          </a:p>
          <a:p>
            <a:pPr lvl="1"/>
            <a:r>
              <a:rPr lang="it-IT" noProof="0" dirty="0"/>
              <a:t>Secondo livello</a:t>
            </a:r>
          </a:p>
          <a:p>
            <a:pPr lvl="2"/>
            <a:r>
              <a:rPr lang="it-IT" noProof="0" dirty="0"/>
              <a:t>Terzo livello</a:t>
            </a:r>
          </a:p>
          <a:p>
            <a:pPr lvl="3"/>
            <a:r>
              <a:rPr lang="it-IT" noProof="0" dirty="0"/>
              <a:t>Quarto livello</a:t>
            </a:r>
          </a:p>
          <a:p>
            <a:pPr lvl="4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A5E98-1C47-4AFA-A4FD-7BFFEDBF1B91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61882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A5E98-1C47-4AFA-A4FD-7BFFEDBF1B9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4323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rtlCol="0"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 rtlCol="0"/>
          <a:lstStyle/>
          <a:p>
            <a:pPr rtl="0"/>
            <a:fld id="{FC943606-45E6-4C45-8038-A2DA902541A4}" type="datetime1">
              <a:rPr lang="it-IT" noProof="0" smtClean="0"/>
              <a:t>15/11/2024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061645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5299603"/>
            <a:ext cx="10131427" cy="49371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12658D-C98B-433B-A5A7-5FB50FA1C029}" type="datetime1">
              <a:rPr lang="it-IT" noProof="0" smtClean="0"/>
              <a:t>15/11/2024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88604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rtlCol="0" anchor="ctr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695B14-CA81-4D61-B7D7-1D1F55849EDB}" type="datetime1">
              <a:rPr lang="it-IT" noProof="0" smtClean="0"/>
              <a:t>15/11/2024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89923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Casella di testo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1" name="Casella di testo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1097875" y="3352800"/>
            <a:ext cx="9339184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7465" y="4343400"/>
            <a:ext cx="10152367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7DD6F6-A6D7-46D1-867E-5E819F27D1C4}" type="datetime1">
              <a:rPr lang="it-IT" noProof="0" smtClean="0"/>
              <a:t>15/11/2024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672376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rtlCol="0" anchor="b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801" y="4777381"/>
            <a:ext cx="10131426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0E535A-43C4-4BDB-9F25-C320D6677BFC}" type="datetime1">
              <a:rPr lang="it-IT" noProof="0" smtClean="0"/>
              <a:t>15/11/2024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209593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Casella di testo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4" name="Casella di testo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6" name="Titolo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it-IT" noProof="0"/>
              <a:t>Modificare gli stili del testo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799" y="4775200"/>
            <a:ext cx="10135436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35A52E-FB58-48A0-BAFE-52BBE6D6BF4B}" type="datetime1">
              <a:rPr lang="it-IT" noProof="0" smtClean="0"/>
              <a:t>15/11/2024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673343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it-IT" noProof="0"/>
              <a:t>Modificare gli stili del testo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C7CAB0-0209-4355-8190-EEAE4DB4B831}" type="datetime1">
              <a:rPr lang="it-IT" noProof="0" smtClean="0"/>
              <a:t>15/11/2024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29956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E58D73-D18C-4297-9536-6EADDE9F2CCA}" type="datetime1">
              <a:rPr lang="it-IT" noProof="0" smtClean="0"/>
              <a:t>15/11/2024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936541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09600"/>
            <a:ext cx="7832116" cy="5181600"/>
          </a:xfrm>
        </p:spPr>
        <p:txBody>
          <a:bodyPr vert="eaVert" rtlCol="0" anchor="t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35A498C-6331-4FCB-97A9-91EE4D67088C}" type="datetime1">
              <a:rPr lang="it-IT" noProof="0" smtClean="0"/>
              <a:t>15/11/2024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908623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CDF8B2-E435-4C7F-BC8A-307EC0A74ED9}" type="datetime1">
              <a:rPr lang="it-IT" noProof="0" smtClean="0"/>
              <a:t>15/11/2024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05207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rtlCol="0" anchor="b"/>
          <a:lstStyle>
            <a:lvl1pPr algn="l">
              <a:defRPr sz="4000" b="0" cap="all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799" y="4777381"/>
            <a:ext cx="10131428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35BAB8-C0CB-4C0F-99A6-F8D6619DB675}" type="datetime1">
              <a:rPr lang="it-IT" noProof="0" smtClean="0"/>
              <a:t>15/11/2024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7647884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685802" y="2142067"/>
            <a:ext cx="4995334" cy="3649134"/>
          </a:xfrm>
        </p:spPr>
        <p:txBody>
          <a:bodyPr rtlCol="0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5821895" y="2142067"/>
            <a:ext cx="4995332" cy="3649133"/>
          </a:xfrm>
        </p:spPr>
        <p:txBody>
          <a:bodyPr rtlCol="0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015A58-97CE-4428-AAB1-BE8CAEBC4F77}" type="datetime1">
              <a:rPr lang="it-IT" noProof="0" smtClean="0"/>
              <a:t>15/11/2024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90057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85801" y="2870201"/>
            <a:ext cx="4996923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5823483" y="2870201"/>
            <a:ext cx="4995334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AE3453-58AD-42B2-875B-B61D3DC17F28}" type="datetime1">
              <a:rPr lang="it-IT" noProof="0" smtClean="0"/>
              <a:t>15/11/2024</a:t>
            </a:fld>
            <a:endParaRPr lang="it-IT" noProof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18687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69774C-E933-4AE8-9806-09F50AACD790}" type="datetime1">
              <a:rPr lang="it-IT" noProof="0" smtClean="0"/>
              <a:t>15/11/2024</a:t>
            </a:fld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1930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A3E523-11B8-460C-BE14-3382D3CC621D}" type="datetime1">
              <a:rPr lang="it-IT" noProof="0" smtClean="0"/>
              <a:t>15/11/2024</a:t>
            </a:fld>
            <a:endParaRPr lang="it-IT" noProof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5555456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4648201" y="609601"/>
            <a:ext cx="6169026" cy="5181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3445933"/>
            <a:ext cx="3680885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095537-E4DF-4ACE-AD7E-27B0F4434399}" type="datetime1">
              <a:rPr lang="it-IT" noProof="0" smtClean="0"/>
              <a:t>15/11/2024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10600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14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2971800"/>
            <a:ext cx="6164653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9520D7-AEF1-426A-A94E-CE2DF86551F4}" type="datetime1">
              <a:rPr lang="it-IT" noProof="0" smtClean="0"/>
              <a:t>15/11/2024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71100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6890B913-50F2-4836-8DC7-A1699E16CE9F}" type="datetime1">
              <a:rPr lang="it-IT" noProof="0" smtClean="0"/>
              <a:t>15/11/2024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2925180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60" r:id="rId1"/>
    <p:sldLayoutId id="2147484761" r:id="rId2"/>
    <p:sldLayoutId id="2147484762" r:id="rId3"/>
    <p:sldLayoutId id="2147484763" r:id="rId4"/>
    <p:sldLayoutId id="2147484764" r:id="rId5"/>
    <p:sldLayoutId id="2147484765" r:id="rId6"/>
    <p:sldLayoutId id="2147484766" r:id="rId7"/>
    <p:sldLayoutId id="2147484767" r:id="rId8"/>
    <p:sldLayoutId id="2147484768" r:id="rId9"/>
    <p:sldLayoutId id="2147484769" r:id="rId10"/>
    <p:sldLayoutId id="2147484770" r:id="rId11"/>
    <p:sldLayoutId id="2147484771" r:id="rId12"/>
    <p:sldLayoutId id="2147484772" r:id="rId13"/>
    <p:sldLayoutId id="2147484773" r:id="rId14"/>
    <p:sldLayoutId id="2147484774" r:id="rId15"/>
    <p:sldLayoutId id="2147484775" r:id="rId16"/>
    <p:sldLayoutId id="214748477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ttangolo 52">
            <a:extLst>
              <a:ext uri="{FF2B5EF4-FFF2-40B4-BE49-F238E27FC236}">
                <a16:creationId xmlns:a16="http://schemas.microsoft.com/office/drawing/2014/main" id="{02547EC1-F8D9-472C-AE9B-A7270627D276}"/>
              </a:ext>
            </a:extLst>
          </p:cNvPr>
          <p:cNvSpPr/>
          <p:nvPr/>
        </p:nvSpPr>
        <p:spPr>
          <a:xfrm>
            <a:off x="720000" y="2877264"/>
            <a:ext cx="1440000" cy="3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BARBATO MARIA</a:t>
            </a:r>
          </a:p>
        </p:txBody>
      </p:sp>
      <p:sp>
        <p:nvSpPr>
          <p:cNvPr id="55" name="Rettangolo 54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720000" y="3957264"/>
            <a:ext cx="1440000" cy="3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DE MICHELE ANTONIO</a:t>
            </a:r>
          </a:p>
        </p:txBody>
      </p:sp>
      <p:sp>
        <p:nvSpPr>
          <p:cNvPr id="64" name="Rettangolo 63">
            <a:extLst>
              <a:ext uri="{FF2B5EF4-FFF2-40B4-BE49-F238E27FC236}">
                <a16:creationId xmlns:a16="http://schemas.microsoft.com/office/drawing/2014/main" id="{444568B4-5335-4A28-A690-400EC1AC1D33}"/>
              </a:ext>
            </a:extLst>
          </p:cNvPr>
          <p:cNvSpPr/>
          <p:nvPr/>
        </p:nvSpPr>
        <p:spPr>
          <a:xfrm>
            <a:off x="720000" y="4497264"/>
            <a:ext cx="1440000" cy="3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DELLO IACONO GIUSEPPE</a:t>
            </a:r>
          </a:p>
        </p:txBody>
      </p:sp>
      <p:sp>
        <p:nvSpPr>
          <p:cNvPr id="4" name="Titolo 3" descr="elemento decorativo"/>
          <p:cNvSpPr>
            <a:spLocks noGrp="1"/>
          </p:cNvSpPr>
          <p:nvPr>
            <p:ph type="title"/>
          </p:nvPr>
        </p:nvSpPr>
        <p:spPr>
          <a:xfrm>
            <a:off x="100496" y="75591"/>
            <a:ext cx="12021424" cy="756000"/>
          </a:xfrm>
          <a:noFill/>
        </p:spPr>
        <p:txBody>
          <a:bodyPr rtlCol="0">
            <a:noAutofit/>
          </a:bodyPr>
          <a:lstStyle/>
          <a:p>
            <a:pPr algn="ctr" rtl="0"/>
            <a:r>
              <a:rPr lang="it-IT" sz="2400" b="1" dirty="0">
                <a:solidFill>
                  <a:srgbClr val="0070C0"/>
                </a:solidFill>
              </a:rPr>
              <a:t>ISTITUTO TECNICO SUPERIORE «C. ANDREOZZI» AVERSA</a:t>
            </a:r>
            <a:br>
              <a:rPr lang="it-IT" sz="2400" b="1" dirty="0">
                <a:solidFill>
                  <a:srgbClr val="0070C0"/>
                </a:solidFill>
              </a:rPr>
            </a:br>
            <a:r>
              <a:rPr lang="it-IT" sz="2400" b="1" dirty="0">
                <a:solidFill>
                  <a:srgbClr val="0070C0"/>
                </a:solidFill>
              </a:rPr>
              <a:t>ORGANIGRAMMA A.T.A. ANNO SCOLASTICO 2024/25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C528EB85-15F8-42A3-98E3-2D8D1CD414EE}"/>
              </a:ext>
            </a:extLst>
          </p:cNvPr>
          <p:cNvSpPr/>
          <p:nvPr/>
        </p:nvSpPr>
        <p:spPr>
          <a:xfrm>
            <a:off x="720000" y="2337264"/>
            <a:ext cx="1440000" cy="3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BAIANO CHIARA</a:t>
            </a: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F2350EF6-B24B-41AA-B3DC-F43A3BC6578A}"/>
              </a:ext>
            </a:extLst>
          </p:cNvPr>
          <p:cNvSpPr/>
          <p:nvPr/>
        </p:nvSpPr>
        <p:spPr>
          <a:xfrm>
            <a:off x="720000" y="3417264"/>
            <a:ext cx="1440000" cy="3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CAVALLACCIO ANTONIO</a:t>
            </a:r>
          </a:p>
        </p:txBody>
      </p:sp>
      <p:sp>
        <p:nvSpPr>
          <p:cNvPr id="34" name="Rettangolo 33">
            <a:extLst>
              <a:ext uri="{FF2B5EF4-FFF2-40B4-BE49-F238E27FC236}">
                <a16:creationId xmlns:a16="http://schemas.microsoft.com/office/drawing/2014/main" id="{D40A1091-7963-4FCA-B6AC-CF2BAC353AB4}"/>
              </a:ext>
            </a:extLst>
          </p:cNvPr>
          <p:cNvSpPr/>
          <p:nvPr/>
        </p:nvSpPr>
        <p:spPr>
          <a:xfrm>
            <a:off x="720000" y="5577264"/>
            <a:ext cx="1440000" cy="3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OLIVA MICHELE</a:t>
            </a:r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id="{69BC14A2-DB10-4691-83A0-958F175A562C}"/>
              </a:ext>
            </a:extLst>
          </p:cNvPr>
          <p:cNvSpPr/>
          <p:nvPr/>
        </p:nvSpPr>
        <p:spPr>
          <a:xfrm>
            <a:off x="9828000" y="1800000"/>
            <a:ext cx="1440000" cy="360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>
                <a:solidFill>
                  <a:schemeClr val="bg1"/>
                </a:solidFill>
              </a:rPr>
              <a:t>ISABELLA TOSCANO</a:t>
            </a:r>
          </a:p>
        </p:txBody>
      </p:sp>
      <p:cxnSp>
        <p:nvCxnSpPr>
          <p:cNvPr id="3" name="Connettore diritto 2" descr="elemento decorativo">
            <a:extLst>
              <a:ext uri="{FF2B5EF4-FFF2-40B4-BE49-F238E27FC236}">
                <a16:creationId xmlns:a16="http://schemas.microsoft.com/office/drawing/2014/main" id="{68933B52-AACC-4940-ABC7-FC6FC0BD52F4}"/>
              </a:ext>
            </a:extLst>
          </p:cNvPr>
          <p:cNvCxnSpPr/>
          <p:nvPr/>
        </p:nvCxnSpPr>
        <p:spPr>
          <a:xfrm>
            <a:off x="720000" y="5056091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e 4" descr="elemento decorativo">
            <a:extLst>
              <a:ext uri="{FF2B5EF4-FFF2-40B4-BE49-F238E27FC236}">
                <a16:creationId xmlns:a16="http://schemas.microsoft.com/office/drawing/2014/main" id="{FE3B97CC-2A6D-4550-83BF-6DBCDB836162}"/>
              </a:ext>
            </a:extLst>
          </p:cNvPr>
          <p:cNvSpPr/>
          <p:nvPr/>
        </p:nvSpPr>
        <p:spPr>
          <a:xfrm>
            <a:off x="720000" y="4508668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grpSp>
        <p:nvGrpSpPr>
          <p:cNvPr id="136" name="Gruppo 1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851918" y="1004546"/>
            <a:ext cx="2281102" cy="521120"/>
            <a:chOff x="4917682" y="1030760"/>
            <a:chExt cx="2281102" cy="521120"/>
          </a:xfrm>
        </p:grpSpPr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917682" y="1030760"/>
              <a:ext cx="2281102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100" b="1" dirty="0">
                  <a:solidFill>
                    <a:schemeClr val="tx1"/>
                  </a:solidFill>
                </a:rPr>
                <a:t>DOTT.SSA MARIA FILOMENA DELL’IMPERIO</a:t>
              </a:r>
            </a:p>
          </p:txBody>
        </p:sp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58228" y="1443011"/>
              <a:ext cx="2117772" cy="108869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100" b="1" dirty="0">
                  <a:solidFill>
                    <a:schemeClr val="bg1"/>
                  </a:solidFill>
                </a:rPr>
                <a:t>D.S.G.A</a:t>
              </a:r>
              <a:r>
                <a:rPr lang="it-IT" sz="900" b="1" dirty="0">
                  <a:solidFill>
                    <a:schemeClr val="bg1"/>
                  </a:solidFill>
                </a:rPr>
                <a:t>.</a:t>
              </a:r>
              <a:endParaRPr lang="it-IT" sz="9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95" name="Ovale 94">
            <a:extLst>
              <a:ext uri="{FF2B5EF4-FFF2-40B4-BE49-F238E27FC236}">
                <a16:creationId xmlns:a16="http://schemas.microsoft.com/office/drawing/2014/main" id="{F63E54AC-1CB7-43BF-B0A4-82DE6FEB1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53020" y="1549900"/>
            <a:ext cx="85961" cy="85961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sp>
        <p:nvSpPr>
          <p:cNvPr id="102" name="Rettangolo 101">
            <a:extLst>
              <a:ext uri="{FF2B5EF4-FFF2-40B4-BE49-F238E27FC236}">
                <a16:creationId xmlns:a16="http://schemas.microsoft.com/office/drawing/2014/main" id="{444568B4-5335-4A28-A690-400EC1AC1D33}"/>
              </a:ext>
            </a:extLst>
          </p:cNvPr>
          <p:cNvSpPr/>
          <p:nvPr/>
        </p:nvSpPr>
        <p:spPr>
          <a:xfrm>
            <a:off x="720000" y="1800000"/>
            <a:ext cx="1440000" cy="3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900" dirty="0">
              <a:solidFill>
                <a:schemeClr val="bg1"/>
              </a:solidFill>
            </a:endParaRP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100" b="1" dirty="0">
                <a:solidFill>
                  <a:schemeClr val="bg1"/>
                </a:solidFill>
              </a:rPr>
              <a:t>ASSISTENTI</a:t>
            </a:r>
            <a:r>
              <a:rPr lang="it-IT" sz="900" b="1" dirty="0">
                <a:solidFill>
                  <a:schemeClr val="bg1"/>
                </a:solidFill>
              </a:rPr>
              <a:t> </a:t>
            </a:r>
            <a:r>
              <a:rPr lang="it-IT" sz="1100" b="1" dirty="0">
                <a:solidFill>
                  <a:schemeClr val="bg1"/>
                </a:solidFill>
              </a:rPr>
              <a:t>AMMINISTRATIVI</a:t>
            </a:r>
          </a:p>
        </p:txBody>
      </p:sp>
      <p:sp>
        <p:nvSpPr>
          <p:cNvPr id="177" name="Rettangolo 176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4320000" y="1807045"/>
            <a:ext cx="324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100" b="1" dirty="0">
                <a:solidFill>
                  <a:schemeClr val="bg1"/>
                </a:solidFill>
              </a:rPr>
              <a:t>COLLABORATORI SCOLASTICI</a:t>
            </a:r>
          </a:p>
        </p:txBody>
      </p:sp>
      <p:sp>
        <p:nvSpPr>
          <p:cNvPr id="229" name="Rettangolo 228">
            <a:extLst>
              <a:ext uri="{FF2B5EF4-FFF2-40B4-BE49-F238E27FC236}">
                <a16:creationId xmlns:a16="http://schemas.microsoft.com/office/drawing/2014/main" id="{D40A1091-7963-4FCA-B6AC-CF2BAC353AB4}"/>
              </a:ext>
            </a:extLst>
          </p:cNvPr>
          <p:cNvSpPr/>
          <p:nvPr/>
        </p:nvSpPr>
        <p:spPr>
          <a:xfrm>
            <a:off x="720000" y="5037264"/>
            <a:ext cx="1440000" cy="3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LA MARCA CARMELA</a:t>
            </a:r>
          </a:p>
        </p:txBody>
      </p:sp>
      <p:sp>
        <p:nvSpPr>
          <p:cNvPr id="231" name="Rettangolo 230">
            <a:extLst>
              <a:ext uri="{FF2B5EF4-FFF2-40B4-BE49-F238E27FC236}">
                <a16:creationId xmlns:a16="http://schemas.microsoft.com/office/drawing/2014/main" id="{D40A1091-7963-4FCA-B6AC-CF2BAC353AB4}"/>
              </a:ext>
            </a:extLst>
          </p:cNvPr>
          <p:cNvSpPr/>
          <p:nvPr/>
        </p:nvSpPr>
        <p:spPr>
          <a:xfrm>
            <a:off x="720000" y="6117264"/>
            <a:ext cx="1440000" cy="3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TAMMARO PAOLO</a:t>
            </a:r>
          </a:p>
        </p:txBody>
      </p:sp>
      <p:sp>
        <p:nvSpPr>
          <p:cNvPr id="233" name="Rettangolo 232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4320000" y="2336400"/>
            <a:ext cx="1440000" cy="360000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>
                <a:solidFill>
                  <a:schemeClr val="tx1"/>
                </a:solidFill>
              </a:rPr>
              <a:t>FRANCESCA BIANCHI</a:t>
            </a:r>
          </a:p>
        </p:txBody>
      </p:sp>
      <p:sp>
        <p:nvSpPr>
          <p:cNvPr id="234" name="Rettangolo 233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4320000" y="2876400"/>
            <a:ext cx="1440000" cy="360000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>
                <a:solidFill>
                  <a:schemeClr val="tx1"/>
                </a:solidFill>
              </a:rPr>
              <a:t>FRANCESCA BIANCHI</a:t>
            </a:r>
          </a:p>
        </p:txBody>
      </p:sp>
      <p:sp>
        <p:nvSpPr>
          <p:cNvPr id="235" name="Rettangolo 234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4320000" y="3420000"/>
            <a:ext cx="1440000" cy="360000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>
                <a:solidFill>
                  <a:schemeClr val="tx1"/>
                </a:solidFill>
              </a:rPr>
              <a:t>FRANCESCA BIANCHI</a:t>
            </a:r>
          </a:p>
        </p:txBody>
      </p:sp>
      <p:sp>
        <p:nvSpPr>
          <p:cNvPr id="236" name="Rettangolo 235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4320000" y="3960000"/>
            <a:ext cx="1440000" cy="360000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>
                <a:solidFill>
                  <a:schemeClr val="tx1"/>
                </a:solidFill>
              </a:rPr>
              <a:t>FRANCESCA BIANCHI</a:t>
            </a:r>
          </a:p>
        </p:txBody>
      </p:sp>
      <p:sp>
        <p:nvSpPr>
          <p:cNvPr id="237" name="Rettangolo 236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4320000" y="4500000"/>
            <a:ext cx="1440000" cy="360000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>
                <a:solidFill>
                  <a:schemeClr val="tx1"/>
                </a:solidFill>
              </a:rPr>
              <a:t>FRANCESCA BIANCHI</a:t>
            </a:r>
          </a:p>
        </p:txBody>
      </p:sp>
      <p:sp>
        <p:nvSpPr>
          <p:cNvPr id="238" name="Rettangolo 237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4320000" y="5040000"/>
            <a:ext cx="1440000" cy="360000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>
                <a:solidFill>
                  <a:schemeClr val="tx1"/>
                </a:solidFill>
              </a:rPr>
              <a:t>FRANCESCA BIANCHI</a:t>
            </a:r>
          </a:p>
        </p:txBody>
      </p:sp>
      <p:sp>
        <p:nvSpPr>
          <p:cNvPr id="239" name="Rettangolo 238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4320000" y="5580000"/>
            <a:ext cx="1440000" cy="360000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>
                <a:solidFill>
                  <a:schemeClr val="tx1"/>
                </a:solidFill>
              </a:rPr>
              <a:t>FRANCESCA BIANCHI</a:t>
            </a:r>
          </a:p>
        </p:txBody>
      </p:sp>
      <p:sp>
        <p:nvSpPr>
          <p:cNvPr id="240" name="Rettangolo 239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4320000" y="6120000"/>
            <a:ext cx="144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MOLITIERNO RAFFAELINA</a:t>
            </a:r>
          </a:p>
        </p:txBody>
      </p:sp>
      <p:sp>
        <p:nvSpPr>
          <p:cNvPr id="241" name="Rettangolo 240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4320000" y="2340000"/>
            <a:ext cx="144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AFUSSO ANTONIO ABATE</a:t>
            </a:r>
          </a:p>
        </p:txBody>
      </p:sp>
      <p:sp>
        <p:nvSpPr>
          <p:cNvPr id="242" name="Rettangolo 241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4320000" y="2880000"/>
            <a:ext cx="144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FABOZZI CELESTE</a:t>
            </a:r>
          </a:p>
        </p:txBody>
      </p:sp>
      <p:sp>
        <p:nvSpPr>
          <p:cNvPr id="243" name="Rettangolo 242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4320000" y="3420000"/>
            <a:ext cx="144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dirty="0">
                <a:solidFill>
                  <a:schemeClr val="bg1"/>
                </a:solidFill>
              </a:rPr>
              <a:t>FELACO PASQUALE</a:t>
            </a:r>
          </a:p>
        </p:txBody>
      </p:sp>
      <p:sp>
        <p:nvSpPr>
          <p:cNvPr id="244" name="Rettangolo 243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4320000" y="3960000"/>
            <a:ext cx="144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FERRIERO FRANCESCO</a:t>
            </a:r>
          </a:p>
        </p:txBody>
      </p:sp>
      <p:sp>
        <p:nvSpPr>
          <p:cNvPr id="245" name="Rettangolo 244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4320000" y="4500000"/>
            <a:ext cx="144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FOLCHINNI VINCENZA</a:t>
            </a:r>
          </a:p>
        </p:txBody>
      </p:sp>
      <p:sp>
        <p:nvSpPr>
          <p:cNvPr id="246" name="Rettangolo 245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4320000" y="5040000"/>
            <a:ext cx="144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FRANZESE LUIGI</a:t>
            </a:r>
          </a:p>
        </p:txBody>
      </p:sp>
      <p:sp>
        <p:nvSpPr>
          <p:cNvPr id="247" name="Rettangolo 246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4320000" y="5580000"/>
            <a:ext cx="144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MARINO GIUSEPPE</a:t>
            </a:r>
          </a:p>
        </p:txBody>
      </p:sp>
      <p:sp>
        <p:nvSpPr>
          <p:cNvPr id="248" name="Rettangolo 247">
            <a:extLst>
              <a:ext uri="{FF2B5EF4-FFF2-40B4-BE49-F238E27FC236}">
                <a16:creationId xmlns:a16="http://schemas.microsoft.com/office/drawing/2014/main" id="{69BC14A2-DB10-4691-83A0-958F175A562C}"/>
              </a:ext>
            </a:extLst>
          </p:cNvPr>
          <p:cNvSpPr/>
          <p:nvPr/>
        </p:nvSpPr>
        <p:spPr>
          <a:xfrm>
            <a:off x="9828000" y="2340000"/>
            <a:ext cx="1440000" cy="360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CARO GIOVANNI</a:t>
            </a:r>
          </a:p>
        </p:txBody>
      </p:sp>
      <p:sp>
        <p:nvSpPr>
          <p:cNvPr id="249" name="Rettangolo 248">
            <a:extLst>
              <a:ext uri="{FF2B5EF4-FFF2-40B4-BE49-F238E27FC236}">
                <a16:creationId xmlns:a16="http://schemas.microsoft.com/office/drawing/2014/main" id="{69BC14A2-DB10-4691-83A0-958F175A562C}"/>
              </a:ext>
            </a:extLst>
          </p:cNvPr>
          <p:cNvSpPr/>
          <p:nvPr/>
        </p:nvSpPr>
        <p:spPr>
          <a:xfrm>
            <a:off x="9828000" y="2880000"/>
            <a:ext cx="1440000" cy="360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FERRAIUOLO ROBERTO</a:t>
            </a:r>
          </a:p>
        </p:txBody>
      </p:sp>
      <p:sp>
        <p:nvSpPr>
          <p:cNvPr id="250" name="Rettangolo 249">
            <a:extLst>
              <a:ext uri="{FF2B5EF4-FFF2-40B4-BE49-F238E27FC236}">
                <a16:creationId xmlns:a16="http://schemas.microsoft.com/office/drawing/2014/main" id="{69BC14A2-DB10-4691-83A0-958F175A562C}"/>
              </a:ext>
            </a:extLst>
          </p:cNvPr>
          <p:cNvSpPr/>
          <p:nvPr/>
        </p:nvSpPr>
        <p:spPr>
          <a:xfrm>
            <a:off x="9828000" y="3420000"/>
            <a:ext cx="1440000" cy="360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INFRASCA CARMINE</a:t>
            </a:r>
          </a:p>
        </p:txBody>
      </p:sp>
      <p:sp>
        <p:nvSpPr>
          <p:cNvPr id="251" name="Rettangolo 250">
            <a:extLst>
              <a:ext uri="{FF2B5EF4-FFF2-40B4-BE49-F238E27FC236}">
                <a16:creationId xmlns:a16="http://schemas.microsoft.com/office/drawing/2014/main" id="{69BC14A2-DB10-4691-83A0-958F175A562C}"/>
              </a:ext>
            </a:extLst>
          </p:cNvPr>
          <p:cNvSpPr/>
          <p:nvPr/>
        </p:nvSpPr>
        <p:spPr>
          <a:xfrm>
            <a:off x="9828000" y="3960000"/>
            <a:ext cx="1440000" cy="360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LUGUBRE ANIELLO</a:t>
            </a:r>
          </a:p>
        </p:txBody>
      </p:sp>
      <p:sp>
        <p:nvSpPr>
          <p:cNvPr id="252" name="Rettangolo 251">
            <a:extLst>
              <a:ext uri="{FF2B5EF4-FFF2-40B4-BE49-F238E27FC236}">
                <a16:creationId xmlns:a16="http://schemas.microsoft.com/office/drawing/2014/main" id="{69BC14A2-DB10-4691-83A0-958F175A562C}"/>
              </a:ext>
            </a:extLst>
          </p:cNvPr>
          <p:cNvSpPr/>
          <p:nvPr/>
        </p:nvSpPr>
        <p:spPr>
          <a:xfrm>
            <a:off x="9828000" y="4500000"/>
            <a:ext cx="1440000" cy="360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MARINO MARIA LUISA</a:t>
            </a:r>
          </a:p>
        </p:txBody>
      </p:sp>
      <p:sp>
        <p:nvSpPr>
          <p:cNvPr id="253" name="Rettangolo 252">
            <a:extLst>
              <a:ext uri="{FF2B5EF4-FFF2-40B4-BE49-F238E27FC236}">
                <a16:creationId xmlns:a16="http://schemas.microsoft.com/office/drawing/2014/main" id="{69BC14A2-DB10-4691-83A0-958F175A562C}"/>
              </a:ext>
            </a:extLst>
          </p:cNvPr>
          <p:cNvSpPr/>
          <p:nvPr/>
        </p:nvSpPr>
        <p:spPr>
          <a:xfrm>
            <a:off x="9828000" y="5037264"/>
            <a:ext cx="1440000" cy="360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RENZULLO DOMENICO</a:t>
            </a:r>
          </a:p>
        </p:txBody>
      </p:sp>
      <p:sp>
        <p:nvSpPr>
          <p:cNvPr id="254" name="Rettangolo 253">
            <a:extLst>
              <a:ext uri="{FF2B5EF4-FFF2-40B4-BE49-F238E27FC236}">
                <a16:creationId xmlns:a16="http://schemas.microsoft.com/office/drawing/2014/main" id="{69BC14A2-DB10-4691-83A0-958F175A562C}"/>
              </a:ext>
            </a:extLst>
          </p:cNvPr>
          <p:cNvSpPr/>
          <p:nvPr/>
        </p:nvSpPr>
        <p:spPr>
          <a:xfrm>
            <a:off x="9828000" y="1800000"/>
            <a:ext cx="1440000" cy="360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b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100" b="1" dirty="0">
                <a:solidFill>
                  <a:schemeClr val="bg1"/>
                </a:solidFill>
              </a:rPr>
              <a:t>ASSISTENTI</a:t>
            </a:r>
            <a:r>
              <a:rPr lang="it-IT" sz="900" b="1" dirty="0">
                <a:solidFill>
                  <a:schemeClr val="bg1"/>
                </a:solidFill>
              </a:rPr>
              <a:t> </a:t>
            </a:r>
            <a:r>
              <a:rPr lang="it-IT" sz="1100" b="1" dirty="0">
                <a:solidFill>
                  <a:schemeClr val="bg1"/>
                </a:solidFill>
              </a:rPr>
              <a:t>TECNICI</a:t>
            </a:r>
          </a:p>
        </p:txBody>
      </p:sp>
      <p:sp>
        <p:nvSpPr>
          <p:cNvPr id="256" name="Rettangolo 255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6111208" y="2340000"/>
            <a:ext cx="144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MONICA LUIGI</a:t>
            </a:r>
          </a:p>
        </p:txBody>
      </p:sp>
      <p:sp>
        <p:nvSpPr>
          <p:cNvPr id="257" name="Rettangolo 256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6094602" y="2880000"/>
            <a:ext cx="144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OLIVA GIOVANNA</a:t>
            </a:r>
          </a:p>
        </p:txBody>
      </p:sp>
      <p:sp>
        <p:nvSpPr>
          <p:cNvPr id="258" name="Rettangolo 257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6094602" y="3420000"/>
            <a:ext cx="144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PAGLIUCA MICHELE</a:t>
            </a:r>
          </a:p>
        </p:txBody>
      </p:sp>
      <p:sp>
        <p:nvSpPr>
          <p:cNvPr id="259" name="Rettangolo 258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6094602" y="3960000"/>
            <a:ext cx="144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PIROLLI GIUSEPPE</a:t>
            </a:r>
          </a:p>
        </p:txBody>
      </p:sp>
      <p:sp>
        <p:nvSpPr>
          <p:cNvPr id="260" name="Rettangolo 259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6094800" y="4500000"/>
            <a:ext cx="144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SAGLIANO GENNARO CESARIO</a:t>
            </a:r>
          </a:p>
        </p:txBody>
      </p:sp>
      <p:sp>
        <p:nvSpPr>
          <p:cNvPr id="261" name="Rettangolo 260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6094800" y="5040000"/>
            <a:ext cx="144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SILVESTRE CIRO</a:t>
            </a:r>
          </a:p>
        </p:txBody>
      </p:sp>
      <p:sp>
        <p:nvSpPr>
          <p:cNvPr id="262" name="Rettangolo 261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6094800" y="5580000"/>
            <a:ext cx="144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b="1" dirty="0">
                <a:solidFill>
                  <a:schemeClr val="bg1"/>
                </a:solidFill>
              </a:rPr>
              <a:t>VITOLO VIRGILIA</a:t>
            </a:r>
          </a:p>
        </p:txBody>
      </p:sp>
      <p:cxnSp>
        <p:nvCxnSpPr>
          <p:cNvPr id="6" name="Connettore diritto 5"/>
          <p:cNvCxnSpPr/>
          <p:nvPr/>
        </p:nvCxnSpPr>
        <p:spPr>
          <a:xfrm>
            <a:off x="7133020" y="1312655"/>
            <a:ext cx="3414980" cy="444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/>
          <p:cNvCxnSpPr>
            <a:endCxn id="102" idx="0"/>
          </p:cNvCxnSpPr>
          <p:nvPr/>
        </p:nvCxnSpPr>
        <p:spPr>
          <a:xfrm flipH="1">
            <a:off x="1440000" y="1282886"/>
            <a:ext cx="3411918" cy="517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/>
          <p:cNvCxnSpPr>
            <a:stCxn id="19" idx="2"/>
          </p:cNvCxnSpPr>
          <p:nvPr/>
        </p:nvCxnSpPr>
        <p:spPr>
          <a:xfrm>
            <a:off x="6051350" y="1525666"/>
            <a:ext cx="0" cy="281379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948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104534_TF56610394" id="{C881BA42-E484-4768-86BC-C9CEC5B1BC4A}" vid="{1AA7D4F7-4B81-4C50-B791-56C0E23C7BFC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0" ma:contentTypeDescription="Create a new document." ma:contentTypeScope="" ma:versionID="e39e7e9e36de66d473ce04bb4ab2dbb8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dc5994665da46609c24125788630d8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0BE72A78-A220-4105-9D96-D17E6B611B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3DCE94-57BA-4A16-A523-31294EE4F1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29D47E-B95A-4B0E-A9AB-A63E4C038A2C}">
  <ds:schemaRefs>
    <ds:schemaRef ds:uri="http://schemas.microsoft.com/office/2006/metadata/properties"/>
    <ds:schemaRef ds:uri="http://schemas.microsoft.com/office/infopath/2007/PartnerControls"/>
    <ds:schemaRef ds:uri="http://purl.org/dc/elements/1.1/"/>
    <ds:schemaRef ds:uri="16c05727-aa75-4e4a-9b5f-8a80a1165891"/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Organigramma con codifica a colori</Template>
  <TotalTime>0</TotalTime>
  <Words>121</Words>
  <Application>Microsoft Office PowerPoint</Application>
  <PresentationFormat>Widescreen</PresentationFormat>
  <Paragraphs>45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Celestiale</vt:lpstr>
      <vt:lpstr>ISTITUTO TECNICO SUPERIORE «C. ANDREOZZI» AVERSA ORGANIGRAMMA A.T.A. ANNO SCOLASTICO 2024/25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2024-11-14T11:06:01Z</dcterms:created>
  <dcterms:modified xsi:type="dcterms:W3CDTF">2024-11-15T13:06:00Z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